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2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7"/>
  </p:notesMasterIdLst>
  <p:sldIdLst>
    <p:sldId id="256" r:id="rId6"/>
    <p:sldId id="26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9" r:id="rId16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2842" autoAdjust="0"/>
  </p:normalViewPr>
  <p:slideViewPr>
    <p:cSldViewPr snapToGrid="0" showGuides="1">
      <p:cViewPr varScale="1">
        <p:scale>
          <a:sx n="139" d="100"/>
          <a:sy n="139" d="100"/>
        </p:scale>
        <p:origin x="-120" y="-408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2019-03-04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Här kan vårdpersonal</a:t>
            </a:r>
            <a:r>
              <a:rPr lang="sv-SE" baseline="0" dirty="0" smtClean="0"/>
              <a:t> hålla sig informerad om nyheter för 1177 Vårdguiden.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4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nsidan.nll.se/Vardens-arbetsatt/Invanartjanster-1177/mobil-incheckning-och-betalning/mobil-incheckning-och-betalning--inforande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amarbeta.nll.se/producentplats/halsoinformatik/Publicerade/Publik/Styrande/Regeldokument/Anvisning%20f%c3%b6r%20v%c3%a5rdkontaktsregistrering%20i%20VAS.pdf" TargetMode="External"/><Relationship Id="rId2" Type="http://schemas.openxmlformats.org/officeDocument/2006/relationships/hyperlink" Target="https://samarbeta.nll.se/producentplats/halsoinformatik/Publicerade/Publik/Styrande/Regeldokument/Riktlinje%20f%c3%b6r%20SMS-p%c3%a5minnelse%20i%20VAS%20f%c3%b6r%20Region%20Norrbotten.pdf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9676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1482" y="3741614"/>
            <a:ext cx="3776510" cy="587874"/>
          </a:xfrm>
        </p:spPr>
        <p:txBody>
          <a:bodyPr/>
          <a:lstStyle/>
          <a:p>
            <a:pPr algn="l"/>
            <a:r>
              <a:rPr lang="sv-SE" dirty="0" smtClean="0">
                <a:solidFill>
                  <a:schemeClr val="bg1"/>
                </a:solidFill>
              </a:rPr>
              <a:t>Mobil incheckning och betalning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Diskussionsunderlag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Vad innebär den nya tjänsten på vår enhet?</a:t>
            </a:r>
          </a:p>
          <a:p>
            <a:r>
              <a:rPr lang="sv-SE" dirty="0" smtClean="0"/>
              <a:t>Vad behöver vi göra för att få det att fungera?</a:t>
            </a:r>
          </a:p>
          <a:p>
            <a:r>
              <a:rPr lang="sv-SE" dirty="0" smtClean="0"/>
              <a:t>Hur kommer tjänsten att påverka oss nu och framöver?</a:t>
            </a:r>
          </a:p>
          <a:p>
            <a:r>
              <a:rPr lang="sv-SE" dirty="0" smtClean="0"/>
              <a:t>Vilka fördelar ser vi med tjänsten?</a:t>
            </a:r>
          </a:p>
          <a:p>
            <a:r>
              <a:rPr lang="sv-SE" dirty="0"/>
              <a:t>Ser vi några problem med </a:t>
            </a:r>
            <a:r>
              <a:rPr lang="sv-SE" dirty="0" smtClean="0"/>
              <a:t>tjänsten?</a:t>
            </a:r>
          </a:p>
          <a:p>
            <a:r>
              <a:rPr lang="sv-SE" dirty="0" smtClean="0"/>
              <a:t>Hur kan vi hjälpa nya mottagningar som ska införa tjänsten?</a:t>
            </a:r>
          </a:p>
          <a:p>
            <a:pPr marL="0" indent="0">
              <a:buNone/>
            </a:pPr>
            <a:r>
              <a:rPr lang="sv-SE" dirty="0" smtClean="0"/>
              <a:t>Mer information om mobil incheckning och betalning finns här:</a:t>
            </a:r>
          </a:p>
          <a:p>
            <a:pPr marL="0" indent="0">
              <a:buNone/>
            </a:pPr>
            <a:r>
              <a:rPr lang="sv-SE" sz="1200" dirty="0">
                <a:hlinkClick r:id="rId2"/>
              </a:rPr>
              <a:t>Insidan &gt; Vårdens arbetssätt &gt; Invånartjänster 1177 &gt; Mobil incheckning och betalning &gt; Mobil incheckning och betalning - införande</a:t>
            </a:r>
            <a:endParaRPr lang="sv-SE" sz="1200" dirty="0" smtClean="0"/>
          </a:p>
        </p:txBody>
      </p:sp>
    </p:spTree>
    <p:extLst>
      <p:ext uri="{BB962C8B-B14F-4D97-AF65-F5344CB8AC3E}">
        <p14:creationId xmlns:p14="http://schemas.microsoft.com/office/powerpoint/2010/main" val="413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Följ invånartjänster på Insidan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100" y="1447800"/>
            <a:ext cx="4621925" cy="2719388"/>
          </a:xfrm>
        </p:spPr>
      </p:pic>
      <p:cxnSp>
        <p:nvCxnSpPr>
          <p:cNvPr id="6" name="Rak pil 5"/>
          <p:cNvCxnSpPr/>
          <p:nvPr/>
        </p:nvCxnSpPr>
        <p:spPr bwMode="auto">
          <a:xfrm flipH="1">
            <a:off x="6611192" y="1950181"/>
            <a:ext cx="550259" cy="485522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Rektangel 7"/>
          <p:cNvSpPr/>
          <p:nvPr/>
        </p:nvSpPr>
        <p:spPr>
          <a:xfrm>
            <a:off x="7161451" y="1429667"/>
            <a:ext cx="20082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400" i="1" dirty="0">
                <a:solidFill>
                  <a:srgbClr val="FF0000"/>
                </a:solidFill>
              </a:rPr>
              <a:t>Klicka på </a:t>
            </a:r>
            <a:r>
              <a:rPr lang="sv-SE" sz="1400" i="1" dirty="0" smtClean="0">
                <a:solidFill>
                  <a:srgbClr val="FF0000"/>
                </a:solidFill>
              </a:rPr>
              <a:t>sidsymbolen</a:t>
            </a:r>
            <a:endParaRPr lang="sv-SE" sz="1400" i="1" dirty="0">
              <a:solidFill>
                <a:srgbClr val="FF0000"/>
              </a:solidFill>
            </a:endParaRPr>
          </a:p>
          <a:p>
            <a:pPr lvl="0"/>
            <a:r>
              <a:rPr lang="sv-SE" sz="1400" i="1" dirty="0">
                <a:solidFill>
                  <a:srgbClr val="FF0000"/>
                </a:solidFill>
              </a:rPr>
              <a:t>för att få nyheter</a:t>
            </a:r>
          </a:p>
          <a:p>
            <a:pPr lvl="0"/>
            <a:r>
              <a:rPr lang="sv-SE" sz="1400" i="1" dirty="0">
                <a:solidFill>
                  <a:srgbClr val="FF0000"/>
                </a:solidFill>
              </a:rPr>
              <a:t>om invånartjänster</a:t>
            </a:r>
          </a:p>
        </p:txBody>
      </p:sp>
    </p:spTree>
    <p:extLst>
      <p:ext uri="{BB962C8B-B14F-4D97-AF65-F5344CB8AC3E}">
        <p14:creationId xmlns:p14="http://schemas.microsoft.com/office/powerpoint/2010/main" val="15049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Nyttig tjänst både för patient och vårdgivare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Ingen kötid</a:t>
            </a:r>
          </a:p>
          <a:p>
            <a:r>
              <a:rPr lang="sv-SE" dirty="0" smtClean="0"/>
              <a:t>Förstärkt integritet</a:t>
            </a:r>
          </a:p>
          <a:p>
            <a:r>
              <a:rPr lang="sv-SE" dirty="0" smtClean="0"/>
              <a:t>Minskad stress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sv-SE" dirty="0"/>
              <a:t>Insparad tid i kassor frigör tid till </a:t>
            </a:r>
            <a:r>
              <a:rPr lang="sv-SE" dirty="0" smtClean="0"/>
              <a:t>vårdarbete</a:t>
            </a:r>
            <a:endParaRPr lang="sv-SE" dirty="0"/>
          </a:p>
          <a:p>
            <a:r>
              <a:rPr lang="sv-SE" dirty="0"/>
              <a:t>Mindre stress då personal inte behöver avbryta sitt </a:t>
            </a:r>
            <a:r>
              <a:rPr lang="sv-SE" dirty="0" smtClean="0"/>
              <a:t>vårdarbete</a:t>
            </a:r>
            <a:endParaRPr lang="sv-SE" dirty="0"/>
          </a:p>
          <a:p>
            <a:r>
              <a:rPr lang="sv-SE" dirty="0"/>
              <a:t>Frigör utrymme som kan användas till </a:t>
            </a:r>
            <a:r>
              <a:rPr lang="sv-SE" dirty="0" smtClean="0"/>
              <a:t>annat</a:t>
            </a:r>
            <a:endParaRPr lang="sv-SE" dirty="0"/>
          </a:p>
          <a:p>
            <a:r>
              <a:rPr lang="sv-SE" dirty="0"/>
              <a:t>Ökat stöd till patienten genom att personalen kan ta sig tid med patienten när så </a:t>
            </a:r>
            <a:r>
              <a:rPr lang="sv-SE" dirty="0" smtClean="0"/>
              <a:t>behövs</a:t>
            </a:r>
            <a:endParaRPr lang="sv-SE" dirty="0"/>
          </a:p>
          <a:p>
            <a:r>
              <a:rPr lang="sv-SE" dirty="0"/>
              <a:t>Minskat hanterande av kontanter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485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 och mål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Syfte:</a:t>
            </a:r>
          </a:p>
          <a:p>
            <a:r>
              <a:rPr lang="sv-SE" dirty="0" smtClean="0"/>
              <a:t>Snabbare mottagande och bättre service</a:t>
            </a:r>
          </a:p>
          <a:p>
            <a:r>
              <a:rPr lang="sv-SE" dirty="0" smtClean="0"/>
              <a:t>Frigöra resurser som idag jobbar med kassauppgifter</a:t>
            </a:r>
          </a:p>
          <a:p>
            <a:pPr marL="0" indent="0">
              <a:buNone/>
            </a:pPr>
            <a:r>
              <a:rPr lang="sv-SE" dirty="0" smtClean="0"/>
              <a:t>Mål:</a:t>
            </a:r>
          </a:p>
          <a:p>
            <a:r>
              <a:rPr lang="sv-SE" dirty="0" smtClean="0"/>
              <a:t>30 procent av alla incheckade/betalande patienter gör det via mobilen efter ett år i drift</a:t>
            </a:r>
          </a:p>
          <a:p>
            <a:r>
              <a:rPr lang="sv-SE" dirty="0" smtClean="0"/>
              <a:t>50 procent av alla incheckade/betalande patienter gör det via mobilen efter två år i drift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07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Införandeplan</a:t>
            </a:r>
            <a:endParaRPr lang="sv-SE" dirty="0"/>
          </a:p>
        </p:txBody>
      </p:sp>
      <p:grpSp>
        <p:nvGrpSpPr>
          <p:cNvPr id="2" name="Grupp 1"/>
          <p:cNvGrpSpPr/>
          <p:nvPr/>
        </p:nvGrpSpPr>
        <p:grpSpPr>
          <a:xfrm>
            <a:off x="1040851" y="692909"/>
            <a:ext cx="7081836" cy="3827463"/>
            <a:chOff x="1049866" y="567267"/>
            <a:chExt cx="7081836" cy="3827463"/>
          </a:xfrm>
        </p:grpSpPr>
        <p:sp>
          <p:nvSpPr>
            <p:cNvPr id="6" name="Höger 5"/>
            <p:cNvSpPr/>
            <p:nvPr/>
          </p:nvSpPr>
          <p:spPr bwMode="auto">
            <a:xfrm>
              <a:off x="1049866" y="1392769"/>
              <a:ext cx="7027334" cy="584200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Kiruna 18/3</a:t>
              </a:r>
            </a:p>
          </p:txBody>
        </p:sp>
        <p:sp>
          <p:nvSpPr>
            <p:cNvPr id="7" name="Höger 6"/>
            <p:cNvSpPr/>
            <p:nvPr/>
          </p:nvSpPr>
          <p:spPr bwMode="auto">
            <a:xfrm>
              <a:off x="2209800" y="1964269"/>
              <a:ext cx="5867400" cy="584200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Gällivare 1/4</a:t>
              </a:r>
            </a:p>
          </p:txBody>
        </p:sp>
        <p:sp>
          <p:nvSpPr>
            <p:cNvPr id="8" name="Höger 7"/>
            <p:cNvSpPr/>
            <p:nvPr/>
          </p:nvSpPr>
          <p:spPr bwMode="auto">
            <a:xfrm>
              <a:off x="2823631" y="2518837"/>
              <a:ext cx="5253569" cy="584200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Kalix 15/4 </a:t>
              </a:r>
            </a:p>
          </p:txBody>
        </p:sp>
        <p:sp>
          <p:nvSpPr>
            <p:cNvPr id="9" name="Höger 8"/>
            <p:cNvSpPr/>
            <p:nvPr/>
          </p:nvSpPr>
          <p:spPr bwMode="auto">
            <a:xfrm>
              <a:off x="5012266" y="3103037"/>
              <a:ext cx="3064934" cy="584200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v-SE" sz="1000" dirty="0" smtClean="0">
                  <a:latin typeface="Arial" charset="0"/>
                </a:rPr>
                <a:t>Piteå 19/8</a:t>
              </a:r>
              <a:endParaRPr kumimoji="0" lang="sv-S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Höger 9"/>
            <p:cNvSpPr/>
            <p:nvPr/>
          </p:nvSpPr>
          <p:spPr bwMode="auto">
            <a:xfrm>
              <a:off x="5613400" y="3725335"/>
              <a:ext cx="2463800" cy="584200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Sunderbyn 1/9 </a:t>
              </a:r>
            </a:p>
          </p:txBody>
        </p:sp>
        <p:cxnSp>
          <p:nvCxnSpPr>
            <p:cNvPr id="12" name="Rak 11"/>
            <p:cNvCxnSpPr/>
            <p:nvPr/>
          </p:nvCxnSpPr>
          <p:spPr bwMode="auto">
            <a:xfrm>
              <a:off x="3958167" y="1346201"/>
              <a:ext cx="0" cy="300196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" name="textruta 13"/>
            <p:cNvSpPr txBox="1"/>
            <p:nvPr/>
          </p:nvSpPr>
          <p:spPr>
            <a:xfrm>
              <a:off x="1049866" y="1177325"/>
              <a:ext cx="68480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800" b="1" dirty="0" smtClean="0"/>
                <a:t>Mars 2019</a:t>
              </a:r>
              <a:endParaRPr lang="sv-SE" sz="800" b="1" dirty="0"/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3878356" y="1164625"/>
              <a:ext cx="88838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800" b="1" dirty="0" smtClean="0"/>
                <a:t>Juni-Aug 2019</a:t>
              </a:r>
              <a:endParaRPr lang="sv-SE" sz="800" b="1" dirty="0"/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7188815" y="1164625"/>
              <a:ext cx="9428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800" b="1" dirty="0" smtClean="0"/>
                <a:t>December 2019</a:t>
              </a:r>
              <a:endParaRPr lang="sv-SE" sz="800" b="1" dirty="0"/>
            </a:p>
          </p:txBody>
        </p:sp>
        <p:cxnSp>
          <p:nvCxnSpPr>
            <p:cNvPr id="20" name="Rak 19"/>
            <p:cNvCxnSpPr/>
            <p:nvPr/>
          </p:nvCxnSpPr>
          <p:spPr bwMode="auto">
            <a:xfrm flipH="1" flipV="1">
              <a:off x="4749800" y="567267"/>
              <a:ext cx="33867" cy="59266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Rak 20"/>
            <p:cNvCxnSpPr/>
            <p:nvPr/>
          </p:nvCxnSpPr>
          <p:spPr bwMode="auto">
            <a:xfrm>
              <a:off x="4745567" y="1392769"/>
              <a:ext cx="0" cy="300196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80088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</a:t>
            </a:r>
            <a:r>
              <a:rPr lang="sv-SE" dirty="0" smtClean="0"/>
              <a:t>ad </a:t>
            </a:r>
            <a:r>
              <a:rPr lang="sv-SE" dirty="0"/>
              <a:t>krävs för att kunna använda tjänsten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Svensk personnummer</a:t>
            </a:r>
          </a:p>
          <a:p>
            <a:pPr lvl="0"/>
            <a:r>
              <a:rPr lang="sv-SE" dirty="0"/>
              <a:t>Smartmobil, surfplatta eller annan </a:t>
            </a:r>
            <a:r>
              <a:rPr lang="sv-SE" dirty="0" smtClean="0"/>
              <a:t>datorenhet</a:t>
            </a:r>
          </a:p>
          <a:p>
            <a:r>
              <a:rPr lang="sv-SE" dirty="0" smtClean="0"/>
              <a:t>Mobilt Bank-ID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985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75789" y="88036"/>
            <a:ext cx="5978095" cy="834016"/>
          </a:xfrm>
        </p:spPr>
        <p:txBody>
          <a:bodyPr/>
          <a:lstStyle/>
          <a:p>
            <a:r>
              <a:rPr lang="sv-SE" sz="2800" dirty="0" smtClean="0"/>
              <a:t>Uppdrag till införandegruppen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84255" y="1145620"/>
            <a:ext cx="5978096" cy="3033209"/>
          </a:xfrm>
        </p:spPr>
        <p:txBody>
          <a:bodyPr/>
          <a:lstStyle/>
          <a:p>
            <a:pPr marL="536575" lvl="1" indent="0">
              <a:buNone/>
            </a:pPr>
            <a:r>
              <a:rPr lang="sv-SE" sz="1800" dirty="0" smtClean="0"/>
              <a:t>Säkerställer att:</a:t>
            </a:r>
          </a:p>
          <a:p>
            <a:pPr lvl="1"/>
            <a:r>
              <a:rPr lang="sv-SE" sz="1800" dirty="0" smtClean="0"/>
              <a:t>de som bokar besök följer regelverket för vårdkontaktsregistrering</a:t>
            </a:r>
          </a:p>
          <a:p>
            <a:pPr lvl="1"/>
            <a:r>
              <a:rPr lang="sv-SE" sz="1800" dirty="0" smtClean="0"/>
              <a:t>sms-påminnelse aktiveras</a:t>
            </a:r>
          </a:p>
          <a:p>
            <a:pPr lvl="1"/>
            <a:r>
              <a:rPr lang="sv-SE" sz="1800" dirty="0" err="1" smtClean="0"/>
              <a:t>arbetsätt</a:t>
            </a:r>
            <a:r>
              <a:rPr lang="sv-SE" sz="1800" dirty="0" smtClean="0"/>
              <a:t> ses över och nödvändiga förändringar genomförs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72304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211722" y="59267"/>
            <a:ext cx="5978095" cy="770467"/>
          </a:xfrm>
        </p:spPr>
        <p:txBody>
          <a:bodyPr/>
          <a:lstStyle/>
          <a:p>
            <a:pPr algn="ctr"/>
            <a:r>
              <a:rPr lang="sv-SE" sz="2800" dirty="0" smtClean="0"/>
              <a:t>Hur kommer det att fungera</a:t>
            </a:r>
            <a:endParaRPr lang="sv-SE" sz="28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1575789" y="1094820"/>
            <a:ext cx="5978096" cy="3033209"/>
          </a:xfrm>
        </p:spPr>
        <p:txBody>
          <a:bodyPr/>
          <a:lstStyle/>
          <a:p>
            <a:r>
              <a:rPr lang="sv-SE" sz="1800" dirty="0" smtClean="0"/>
              <a:t>SMS-påminnelse måste vara aktiverat för mottagningen</a:t>
            </a:r>
            <a:br>
              <a:rPr lang="sv-SE" sz="1800" dirty="0" smtClean="0"/>
            </a:br>
            <a:r>
              <a:rPr lang="sv-SE" sz="1800" dirty="0" smtClean="0">
                <a:hlinkClick r:id="rId2"/>
              </a:rPr>
              <a:t>Riktlinje för sms-påminnelse i VAS för Region Norrbotten</a:t>
            </a:r>
            <a:endParaRPr lang="sv-SE" sz="1800" dirty="0" smtClean="0"/>
          </a:p>
          <a:p>
            <a:r>
              <a:rPr lang="sv-SE" sz="1800" dirty="0" smtClean="0"/>
              <a:t>Viktigt att vårdkontaktsunderlaget i bokningen är rätt ifyllt för att det ska fungera (besökstyp, besöksform, avgiftstyp med mera)</a:t>
            </a:r>
            <a:br>
              <a:rPr lang="sv-SE" sz="1800" dirty="0" smtClean="0"/>
            </a:br>
            <a:r>
              <a:rPr lang="sv-SE" sz="1800" dirty="0" smtClean="0">
                <a:hlinkClick r:id="rId3"/>
              </a:rPr>
              <a:t>Regelverk för vårdkontaktsregistrering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9660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452106"/>
            <a:ext cx="5978095" cy="834016"/>
          </a:xfrm>
        </p:spPr>
        <p:txBody>
          <a:bodyPr/>
          <a:lstStyle/>
          <a:p>
            <a:r>
              <a:rPr lang="sv-SE" dirty="0" smtClean="0"/>
              <a:t>Hur fungerar det för patienten och vad krävs för att kunna använda tjänsten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sz="1400" dirty="0" smtClean="0"/>
              <a:t>Vanlig SMS-påminnelse 1-3 dagar innan besöket</a:t>
            </a:r>
          </a:p>
          <a:p>
            <a:r>
              <a:rPr lang="sv-SE" sz="1400" dirty="0" smtClean="0"/>
              <a:t>SMS-påminnelse samma dag som besöket med en </a:t>
            </a:r>
            <a:r>
              <a:rPr lang="sv-SE" sz="1400" i="1" dirty="0" smtClean="0"/>
              <a:t>klickbar länk </a:t>
            </a:r>
            <a:r>
              <a:rPr lang="sv-SE" sz="1400" dirty="0" smtClean="0"/>
              <a:t>som aktiveras 30 minuter innan besöket</a:t>
            </a:r>
          </a:p>
          <a:p>
            <a:r>
              <a:rPr lang="sv-SE" sz="1400" dirty="0" smtClean="0"/>
              <a:t>Checkar in och betalar via </a:t>
            </a:r>
            <a:r>
              <a:rPr lang="sv-SE" sz="1400" i="1" dirty="0" smtClean="0"/>
              <a:t>länken</a:t>
            </a:r>
          </a:p>
          <a:p>
            <a:r>
              <a:rPr lang="sv-SE" sz="1400" dirty="0" smtClean="0"/>
              <a:t>Ett uppropsnummer syns på mobilen</a:t>
            </a:r>
          </a:p>
          <a:p>
            <a:r>
              <a:rPr lang="sv-SE" sz="1400" dirty="0" smtClean="0"/>
              <a:t>Ett digitalt kvitto syns </a:t>
            </a:r>
            <a:r>
              <a:rPr lang="sv-SE" sz="1400" dirty="0" smtClean="0"/>
              <a:t>som kan sparas i mobilen genom att ta </a:t>
            </a:r>
            <a:r>
              <a:rPr lang="sv-SE" sz="1400" dirty="0" smtClean="0"/>
              <a:t>en skärmdump</a:t>
            </a:r>
            <a:r>
              <a:rPr lang="sv-SE" sz="1400" dirty="0" smtClean="0"/>
              <a:t>. Om fysiskt kvitto krävs måste kassan besökas</a:t>
            </a:r>
            <a:endParaRPr lang="sv-SE" sz="1400" dirty="0" smtClean="0"/>
          </a:p>
          <a:p>
            <a:r>
              <a:rPr lang="sv-SE" sz="1400" dirty="0" smtClean="0"/>
              <a:t>Tjänsten är kopplad till regionens dokumentationssystem vilket innebär att patienten inte betalar om hen inte ska betala sitt besök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30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707" y="295439"/>
            <a:ext cx="2264956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668868" y="1126067"/>
            <a:ext cx="1676400" cy="1538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96C8"/>
            </a:solidFill>
          </a:ln>
        </p:spPr>
        <p:txBody>
          <a:bodyPr wrap="square" rtlCol="0">
            <a:spAutoFit/>
          </a:bodyPr>
          <a:lstStyle/>
          <a:p>
            <a:r>
              <a:rPr lang="sv-SE" sz="2000" dirty="0" smtClean="0"/>
              <a:t>Så här ser startbilden ut i mobil eller padda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56877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2019-03-03T23:00:00+00:00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PService196-1080791483-154</NLLDocumentIDValue>
    <NLLThinningTime xmlns="http://schemas.microsoft.com/sharepoint/v3">2026-03-10T08:28:00+00:00</NLLThinningTime>
    <NLLPublishDateQuickpart xmlns="http://schemas.microsoft.com/sharepoint/v3">2019-03-04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John Sandström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John Sandström</AnsvarigQuickpart>
    <NLLEstablishedBy xmlns="http://schemas.microsoft.com/sharepoint/v3">
      <UserInfo>
        <DisplayName>John Sandström</DisplayName>
        <AccountId>47</AccountId>
        <AccountType/>
      </UserInfo>
    </NLLEstablishedBy>
    <NLLStakeholderTaxHTField0 xmlns="http://schemas.microsoft.com/sharepoint/v3">
      <Terms xmlns="http://schemas.microsoft.com/office/infopath/2007/PartnerControls"/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2.0</NLLVersion>
    <NLLInformationclass xmlns="http://schemas.microsoft.com/sharepoint/v3">Publik</NLLInformationclass>
    <NLLModifiedBy xmlns="http://schemas.microsoft.com/sharepoint/v3">Lisette Sällström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Ankomstregistrering</TermName>
          <TermId xmlns="http://schemas.microsoft.com/office/infopath/2007/PartnerControls">8c5337eb-8963-4187-bb3d-88a4021e11a5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bfe5ee2f-6261-4ef7-9094-605fbf1c60c0">
      <Terms xmlns="http://schemas.microsoft.com/office/infopath/2007/PartnerControls"/>
    </TaxKeywordTaxHTField>
    <_dlc_DocId xmlns="bfe5ee2f-6261-4ef7-9094-605fbf1c60c0">PService196-1080791483-154</_dlc_DocId>
    <_dlc_DocIdUrl xmlns="bfe5ee2f-6261-4ef7-9094-605fbf1c60c0">
      <Url>http://spportal.extvis.local/process/projekt/_layouts/15/DocIdRedir.aspx?ID=PService196-1080791483-154</Url>
      <Description>PService196-1080791483-154</Description>
    </_dlc_DocIdUrl>
    <_dlc_DocIdPersistId xmlns="bfe5ee2f-6261-4ef7-9094-605fbf1c60c0">true</_dlc_DocIdPersistId>
    <_dlc_ExpireDateSaved xmlns="http://schemas.microsoft.com/sharepoint/v3" xsi:nil="true"/>
    <_dlc_ExpireDate xmlns="http://schemas.microsoft.com/sharepoint/v3">2026-03-11T22:25:02+00:00</_dlc_ExpireDate>
    <VIS_DocumentId xmlns="af834ee9-b00b-4978-96cf-ee7e39717281">
      <Url>https://samarbeta.nll.se/projekt/ankomstregistrering/_layouts/15/DocIdRedir.aspx?ID=PService196-1080791483-154</Url>
      <Description>PService196-1080791483-154</Description>
    </VIS_DocumentId>
    <VISResponsible xmlns="af834ee9-b00b-4978-96cf-ee7e39717281">
      <UserInfo>
        <DisplayName>John Sandström</DisplayName>
        <AccountId>47</AccountId>
        <AccountType/>
      </UserInfo>
    </VISResponsible>
    <DocumentStatus xmlns="af834ee9-b00b-4978-96cf-ee7e39717281">
      <Url>https://samarbeta.nll.se/projekt/ankomstregistrering/_layouts/15/wrkstat.aspx?List=5a1dd564-89ac-42f1-8d41-45ffd67d9c54&amp;WorkflowInstanceName=11b36546-f741-4639-814b-4228af778e68</Url>
      <Description>Publicerad</Description>
    </DocumentStatus>
    <_dlc_Exempt xmlns="http://schemas.microsoft.com/sharepoint/v3">false</_dlc_Exemp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8BBCB924C50D0342A5F01AC972E20FED" ma:contentTypeVersion="29" ma:contentTypeDescription="Informerande dokument" ma:contentTypeScope="" ma:versionID="bb02fd48e9f149931431258b2ad26ff0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bc7a97b8f463d7262a21fcdceab88ace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-297041635" UniqueId="b3161861-6e3b-4405-805f-6bed5d7ce083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CC87AD-A24A-4F0C-A111-32D978FBEA07}"/>
</file>

<file path=customXml/itemProps2.xml><?xml version="1.0" encoding="utf-8"?>
<ds:datastoreItem xmlns:ds="http://schemas.openxmlformats.org/officeDocument/2006/customXml" ds:itemID="{D45E8D8B-F9CF-4FF3-85CE-4F4930199FB8}">
  <ds:schemaRefs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974368cc-d78c-47d4-9ec7-dc5aadfbae9d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CB845455-3EBD-4F6A-9306-8998A82FC53B}"/>
</file>

<file path=customXml/itemProps4.xml><?xml version="1.0" encoding="utf-8"?>
<ds:datastoreItem xmlns:ds="http://schemas.openxmlformats.org/officeDocument/2006/customXml" ds:itemID="{F52D6939-4F00-4891-89E0-7D9AA169BB6F}"/>
</file>

<file path=customXml/itemProps5.xml><?xml version="1.0" encoding="utf-8"?>
<ds:datastoreItem xmlns:ds="http://schemas.openxmlformats.org/officeDocument/2006/customXml" ds:itemID="{9E5FCA82-24EC-4F6B-8FC2-ABA3F0EB8CE4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48</TotalTime>
  <Words>384</Words>
  <Application>Microsoft Office PowerPoint</Application>
  <PresentationFormat>Bildspel på skärmen (16:9)</PresentationFormat>
  <Paragraphs>61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Region Norrbotten_vit</vt:lpstr>
      <vt:lpstr>Mobil incheckning och betalning</vt:lpstr>
      <vt:lpstr>Nyttig tjänst både för patient och vårdgivare</vt:lpstr>
      <vt:lpstr>Syfte och mål </vt:lpstr>
      <vt:lpstr>Införandeplan</vt:lpstr>
      <vt:lpstr>Vad krävs för att kunna använda tjänsten </vt:lpstr>
      <vt:lpstr>Uppdrag till införandegruppen</vt:lpstr>
      <vt:lpstr>Hur kommer det att fungera</vt:lpstr>
      <vt:lpstr>Hur fungerar det för patienten och vad krävs för att kunna använda tjänsten </vt:lpstr>
      <vt:lpstr>PowerPoint-presentation</vt:lpstr>
      <vt:lpstr>Diskussionsunderlag</vt:lpstr>
      <vt:lpstr>Följ invånartjänster på Insidan</vt:lpstr>
    </vt:vector>
  </TitlesOfParts>
  <Company>Region Norrbotten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 incheckning och betalning - presentation APT</dc:title>
  <dc:subject/>
  <dc:creator>John Sandström</dc:creator>
  <cp:keywords/>
  <dc:description/>
  <cp:lastModifiedBy>Lisette Sällström</cp:lastModifiedBy>
  <cp:revision>5</cp:revision>
  <cp:lastPrinted>2015-10-01T11:12:07Z</cp:lastPrinted>
  <dcterms:created xsi:type="dcterms:W3CDTF">2019-03-04T10:07:40Z</dcterms:created>
  <dcterms:modified xsi:type="dcterms:W3CDTF">2019-03-04T11:43:46Z</dcterms:modified>
  <cp:category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0x010100D7963E0E5B7A40E5AEA07389401D709F007B1238BBD93543428C20870054E92DBF01008BBCB924C50D0342A5F01AC972E20FED</vt:lpwstr>
  </property>
  <property fmtid="{D5CDD505-2E9C-101B-9397-08002B2CF9AE}" pid="3" name="TaxKeyword">
    <vt:lpwstr/>
  </property>
  <property fmtid="{D5CDD505-2E9C-101B-9397-08002B2CF9AE}" pid="4" name="CareActionCodeSurgical">
    <vt:lpwstr/>
  </property>
  <property fmtid="{D5CDD505-2E9C-101B-9397-08002B2CF9AE}" pid="5" name="NLLProducerPlace">
    <vt:lpwstr>155;#Ankomstregistrering|8c5337eb-8963-4187-bb3d-88a4021e11a5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/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NLLPublishedTemplate">
    <vt:lpwstr/>
  </property>
  <property fmtid="{D5CDD505-2E9C-101B-9397-08002B2CF9AE}" pid="16" name="NLLWFComment">
    <vt:lpwstr/>
  </property>
  <property fmtid="{D5CDD505-2E9C-101B-9397-08002B2CF9AE}" pid="17" name="NLLPTCName">
    <vt:lpwstr/>
  </property>
  <property fmtid="{D5CDD505-2E9C-101B-9397-08002B2CF9AE}" pid="18" name="SpecialtyTaxHTField0">
    <vt:lpwstr/>
  </property>
  <property fmtid="{D5CDD505-2E9C-101B-9397-08002B2CF9AE}" pid="19" name="CareActionCodeNonSurgical">
    <vt:lpwstr/>
  </property>
  <property fmtid="{D5CDD505-2E9C-101B-9397-08002B2CF9AE}" pid="20" name="AnalysisNameTaxHTField0">
    <vt:lpwstr/>
  </property>
  <property fmtid="{D5CDD505-2E9C-101B-9397-08002B2CF9AE}" pid="21" name="Specialty">
    <vt:lpwstr/>
  </property>
  <property fmtid="{D5CDD505-2E9C-101B-9397-08002B2CF9AE}" pid="22" name="NLLMtptCode">
    <vt:lpwstr/>
  </property>
  <property fmtid="{D5CDD505-2E9C-101B-9397-08002B2CF9AE}" pid="23" name="NLLProjectUrl">
    <vt:lpwstr/>
  </property>
  <property fmtid="{D5CDD505-2E9C-101B-9397-08002B2CF9AE}" pid="24" name="ICD10Code">
    <vt:lpwstr/>
  </property>
  <property fmtid="{D5CDD505-2E9C-101B-9397-08002B2CF9AE}" pid="25" name="NLLProjectStatus">
    <vt:lpwstr/>
  </property>
  <property fmtid="{D5CDD505-2E9C-101B-9397-08002B2CF9AE}" pid="26" name="NLLSteeringGroup">
    <vt:lpwstr/>
  </property>
  <property fmtid="{D5CDD505-2E9C-101B-9397-08002B2CF9AE}" pid="27" name="NLLMeetingTypeTaxHTField0">
    <vt:lpwstr/>
  </property>
  <property fmtid="{D5CDD505-2E9C-101B-9397-08002B2CF9AE}" pid="28" name="NLLTemplateStatus">
    <vt:lpwstr/>
  </property>
  <property fmtid="{D5CDD505-2E9C-101B-9397-08002B2CF9AE}" pid="29" name="CareActionCodeSurgicalTaxHTField0">
    <vt:lpwstr/>
  </property>
  <property fmtid="{D5CDD505-2E9C-101B-9397-08002B2CF9AE}" pid="30" name="PharmaceuticalCodeTaxHTField0">
    <vt:lpwstr/>
  </property>
  <property fmtid="{D5CDD505-2E9C-101B-9397-08002B2CF9AE}" pid="31" name="NLLProjectLeader">
    <vt:lpwstr/>
  </property>
  <property fmtid="{D5CDD505-2E9C-101B-9397-08002B2CF9AE}" pid="32" name="NLLDecisionLevelManagedTaxHTField0">
    <vt:lpwstr/>
  </property>
  <property fmtid="{D5CDD505-2E9C-101B-9397-08002B2CF9AE}" pid="34" name="NLLDefaultTemplate">
    <vt:lpwstr/>
  </property>
  <property fmtid="{D5CDD505-2E9C-101B-9397-08002B2CF9AE}" pid="35" name="NLLProjectVisitor">
    <vt:lpwstr/>
  </property>
  <property fmtid="{D5CDD505-2E9C-101B-9397-08002B2CF9AE}" pid="36" name="NLLApprovedBy">
    <vt:lpwstr/>
  </property>
  <property fmtid="{D5CDD505-2E9C-101B-9397-08002B2CF9AE}" pid="37" name="NLLDecisionLevelManaged">
    <vt:lpwstr/>
  </property>
  <property fmtid="{D5CDD505-2E9C-101B-9397-08002B2CF9AE}" pid="38" name="CompulsoryAction">
    <vt:lpwstr/>
  </property>
  <property fmtid="{D5CDD505-2E9C-101B-9397-08002B2CF9AE}" pid="39" name="ICD10CodeTaxHTField0">
    <vt:lpwstr/>
  </property>
  <property fmtid="{D5CDD505-2E9C-101B-9397-08002B2CF9AE}" pid="40" name="Godkänn dokument">
    <vt:lpwstr>, </vt:lpwstr>
  </property>
  <property fmtid="{D5CDD505-2E9C-101B-9397-08002B2CF9AE}" pid="41" name="NLLProjectOwner">
    <vt:lpwstr/>
  </property>
  <property fmtid="{D5CDD505-2E9C-101B-9397-08002B2CF9AE}" pid="42" name="NPUCodeTaxHTField0">
    <vt:lpwstr/>
  </property>
  <property fmtid="{D5CDD505-2E9C-101B-9397-08002B2CF9AE}" pid="43" name="NLLTemplateFolderDescription">
    <vt:lpwstr/>
  </property>
  <property fmtid="{D5CDD505-2E9C-101B-9397-08002B2CF9AE}" pid="44" name="TLVCodeAction">
    <vt:lpwstr/>
  </property>
  <property fmtid="{D5CDD505-2E9C-101B-9397-08002B2CF9AE}" pid="45" name="RadiologicalCode">
    <vt:lpwstr/>
  </property>
  <property fmtid="{D5CDD505-2E9C-101B-9397-08002B2CF9AE}" pid="46" name="References">
    <vt:lpwstr/>
  </property>
  <property fmtid="{D5CDD505-2E9C-101B-9397-08002B2CF9AE}" pid="47" name="prdProcess">
    <vt:lpwstr/>
  </property>
  <property fmtid="{D5CDD505-2E9C-101B-9397-08002B2CF9AE}" pid="48" name="NLLProjectOrderStatus">
    <vt:lpwstr/>
  </property>
  <property fmtid="{D5CDD505-2E9C-101B-9397-08002B2CF9AE}" pid="49" name="NLLReferenceGroup">
    <vt:lpwstr/>
  </property>
  <property fmtid="{D5CDD505-2E9C-101B-9397-08002B2CF9AE}" pid="50" name="TLVCodeDiagnosis">
    <vt:lpwstr/>
  </property>
  <property fmtid="{D5CDD505-2E9C-101B-9397-08002B2CF9AE}" pid="51" name="PharmaceuticalCode">
    <vt:lpwstr/>
  </property>
  <property fmtid="{D5CDD505-2E9C-101B-9397-08002B2CF9AE}" pid="52" name="NLLInitiationDate">
    <vt:lpwstr/>
  </property>
  <property fmtid="{D5CDD505-2E9C-101B-9397-08002B2CF9AE}" pid="54" name="ReferencesTaxHTField0">
    <vt:lpwstr/>
  </property>
  <property fmtid="{D5CDD505-2E9C-101B-9397-08002B2CF9AE}" pid="55" name="NLLWindingUpDate">
    <vt:lpwstr/>
  </property>
  <property fmtid="{D5CDD505-2E9C-101B-9397-08002B2CF9AE}" pid="56" name="TLVCodeActionTaxHTField0">
    <vt:lpwstr/>
  </property>
  <property fmtid="{D5CDD505-2E9C-101B-9397-08002B2CF9AE}" pid="57" name="NLLProjectNr">
    <vt:lpwstr/>
  </property>
  <property fmtid="{D5CDD505-2E9C-101B-9397-08002B2CF9AE}" pid="58" name="Granska dokument">
    <vt:lpwstr>, </vt:lpwstr>
  </property>
  <property fmtid="{D5CDD505-2E9C-101B-9397-08002B2CF9AE}" pid="59" name="NLLProjectTypeTaxHTField0">
    <vt:lpwstr/>
  </property>
  <property fmtid="{D5CDD505-2E9C-101B-9397-08002B2CF9AE}" pid="60" name="NLLPTCProcessTeam">
    <vt:lpwstr/>
  </property>
  <property fmtid="{D5CDD505-2E9C-101B-9397-08002B2CF9AE}" pid="61" name="RadiologicalCodeTaxHTField0">
    <vt:lpwstr/>
  </property>
  <property fmtid="{D5CDD505-2E9C-101B-9397-08002B2CF9AE}" pid="62" name="NLLImplementationDate">
    <vt:lpwstr/>
  </property>
  <property fmtid="{D5CDD505-2E9C-101B-9397-08002B2CF9AE}" pid="63" name="PsychiatricCode">
    <vt:lpwstr/>
  </property>
  <property fmtid="{D5CDD505-2E9C-101B-9397-08002B2CF9AE}" pid="64" name="Publicera dokument">
    <vt:lpwstr>, </vt:lpwstr>
  </property>
  <property fmtid="{D5CDD505-2E9C-101B-9397-08002B2CF9AE}" pid="65" name="NLLProjectType">
    <vt:lpwstr/>
  </property>
  <property fmtid="{D5CDD505-2E9C-101B-9397-08002B2CF9AE}" pid="66" name="AnalysisName">
    <vt:lpwstr/>
  </property>
  <property fmtid="{D5CDD505-2E9C-101B-9397-08002B2CF9AE}" pid="67" name="NLLMtptCodeTaxHTField0">
    <vt:lpwstr/>
  </property>
  <property fmtid="{D5CDD505-2E9C-101B-9397-08002B2CF9AE}" pid="68" name="NLLLatestProjectTrackingDate">
    <vt:lpwstr/>
  </property>
  <property fmtid="{D5CDD505-2E9C-101B-9397-08002B2CF9AE}" pid="69" name="NLLDocumentType">
    <vt:lpwstr>32;#Presentation|981e6eac-a633-4de2-91a2-d5e48e1c0d00</vt:lpwstr>
  </property>
  <property fmtid="{D5CDD505-2E9C-101B-9397-08002B2CF9AE}" pid="70" name="NLLProjectTypeText">
    <vt:lpwstr/>
  </property>
  <property fmtid="{D5CDD505-2E9C-101B-9397-08002B2CF9AE}" pid="71" name="NLLEstablishingDate">
    <vt:lpwstr/>
  </property>
  <property fmtid="{D5CDD505-2E9C-101B-9397-08002B2CF9AE}" pid="72" name="NLLProjectMember">
    <vt:lpwstr/>
  </property>
  <property fmtid="{D5CDD505-2E9C-101B-9397-08002B2CF9AE}" pid="73" name="NLLProcessTeamLookup">
    <vt:lpwstr/>
  </property>
  <property fmtid="{D5CDD505-2E9C-101B-9397-08002B2CF9AE}" pid="74" name="CareActionCodeNonSurgicalTaxHTField0">
    <vt:lpwstr/>
  </property>
  <property fmtid="{D5CDD505-2E9C-101B-9397-08002B2CF9AE}" pid="75" name="CompulsoryActionTaxHTField0">
    <vt:lpwstr/>
  </property>
  <property fmtid="{D5CDD505-2E9C-101B-9397-08002B2CF9AE}" pid="76" name="NLLMeetingType">
    <vt:lpwstr/>
  </property>
  <property fmtid="{D5CDD505-2E9C-101B-9397-08002B2CF9AE}" pid="77" name="NLLProjectName">
    <vt:lpwstr/>
  </property>
  <property fmtid="{D5CDD505-2E9C-101B-9397-08002B2CF9AE}" pid="78" name="_dlc_DocIdItemGuid">
    <vt:lpwstr>0c93a3d1-9d15-451a-832d-2441ca1b4419</vt:lpwstr>
  </property>
  <property fmtid="{D5CDD505-2E9C-101B-9397-08002B2CF9AE}" pid="79" name="TaxCatchAll">
    <vt:lpwstr>32;#Presentation|981e6eac-a633-4de2-91a2-d5e48e1c0d00;#155;#Ankomstregistrering|8c5337eb-8963-4187-bb3d-88a4021e11a5</vt:lpwstr>
  </property>
  <property fmtid="{D5CDD505-2E9C-101B-9397-08002B2CF9AE}" pid="81" name="_dlc_policyId">
    <vt:lpwstr>0x010100D7963E0E5B7A40E5AEA07389401D709F007B1238BBD93543428C20870054E92DBF|-297041635</vt:lpwstr>
  </property>
  <property fmtid="{D5CDD505-2E9C-101B-9397-08002B2CF9AE}" pid="82" name="ItemRetentionFormula">
    <vt:lpwstr>&lt;formula id="Microsoft.Office.RecordsManagement.PolicyFeatures.Expiration.Formula.BuiltIn" offset="36" unit="months"&gt;&lt;number&gt;1&lt;/number&gt;&lt;property&gt;NLLThinningTime&lt;/property&gt;&lt;propertyid&gt;2793489f-7251-475b-a975-480031914936&lt;/propertyid&gt;&lt;period&gt;months&lt;/period&gt;&lt;/formula&gt;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3" name="Order">
    <vt:r8>23400</vt:r8>
  </property>
  <property fmtid="{D5CDD505-2E9C-101B-9397-08002B2CF9AE}" pid="84" name="_dlc_LastRun">
    <vt:lpwstr>03/11/2023 23:25:02</vt:lpwstr>
  </property>
  <property fmtid="{D5CDD505-2E9C-101B-9397-08002B2CF9AE}" pid="85" name="_dlc_ItemStageId">
    <vt:lpwstr>1</vt:lpwstr>
  </property>
  <property fmtid="{D5CDD505-2E9C-101B-9397-08002B2CF9AE}" pid="86" name="xd_ProgID">
    <vt:lpwstr/>
  </property>
  <property fmtid="{D5CDD505-2E9C-101B-9397-08002B2CF9AE}" pid="87" name="_SourceUrl">
    <vt:lpwstr/>
  </property>
  <property fmtid="{D5CDD505-2E9C-101B-9397-08002B2CF9AE}" pid="88" name="_SharedFileIndex">
    <vt:lpwstr/>
  </property>
  <property fmtid="{D5CDD505-2E9C-101B-9397-08002B2CF9AE}" pid="89" name="TemplateUrl">
    <vt:lpwstr/>
  </property>
  <property fmtid="{D5CDD505-2E9C-101B-9397-08002B2CF9AE}" pid="91" name="NLLDecisionLevelGoverning">
    <vt:lpwstr/>
  </property>
  <property fmtid="{D5CDD505-2E9C-101B-9397-08002B2CF9AE}" pid="92" name="NLLFactOwner">
    <vt:lpwstr/>
  </property>
  <property fmtid="{D5CDD505-2E9C-101B-9397-08002B2CF9AE}" pid="93" name="NLLFactOwnerText">
    <vt:lpwstr/>
  </property>
  <property fmtid="{D5CDD505-2E9C-101B-9397-08002B2CF9AE}" pid="94" name="xd_Signature">
    <vt:bool>false</vt:bool>
  </property>
  <property fmtid="{D5CDD505-2E9C-101B-9397-08002B2CF9AE}" pid="95" name="NLLDecisionLevel">
    <vt:lpwstr/>
  </property>
  <property fmtid="{D5CDD505-2E9C-101B-9397-08002B2CF9AE}" pid="96" name="NLLPTCProcessLeader">
    <vt:lpwstr/>
  </property>
  <property fmtid="{D5CDD505-2E9C-101B-9397-08002B2CF9AE}" pid="98" name="NLLPTCVISEditor">
    <vt:lpwstr/>
  </property>
</Properties>
</file>